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273" r:id="rId3"/>
    <p:sldId id="260" r:id="rId4"/>
    <p:sldId id="257" r:id="rId5"/>
    <p:sldId id="261" r:id="rId6"/>
    <p:sldId id="262" r:id="rId7"/>
    <p:sldId id="267" r:id="rId8"/>
    <p:sldId id="263" r:id="rId9"/>
    <p:sldId id="264" r:id="rId10"/>
    <p:sldId id="265" r:id="rId11"/>
    <p:sldId id="266" r:id="rId12"/>
    <p:sldId id="268" r:id="rId13"/>
    <p:sldId id="269" r:id="rId14"/>
    <p:sldId id="270" r:id="rId15"/>
    <p:sldId id="271" r:id="rId16"/>
    <p:sldId id="272"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74760" autoAdjust="0"/>
  </p:normalViewPr>
  <p:slideViewPr>
    <p:cSldViewPr>
      <p:cViewPr varScale="1">
        <p:scale>
          <a:sx n="50" d="100"/>
          <a:sy n="50" d="100"/>
        </p:scale>
        <p:origin x="1740"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9C8026-8771-4BDA-8683-FE0ACE679816}" type="datetimeFigureOut">
              <a:rPr lang="en-US" smtClean="0"/>
              <a:t>12/26/2017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D2BE90-09E1-470C-A0B3-8AB9492E55C9}" type="slidenum">
              <a:rPr lang="en-US" smtClean="0"/>
              <a:t>‹#›</a:t>
            </a:fld>
            <a:endParaRPr lang="en-US"/>
          </a:p>
        </p:txBody>
      </p:sp>
    </p:spTree>
    <p:extLst>
      <p:ext uri="{BB962C8B-B14F-4D97-AF65-F5344CB8AC3E}">
        <p14:creationId xmlns:p14="http://schemas.microsoft.com/office/powerpoint/2010/main" val="308669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High quality research advances the science</a:t>
            </a:r>
            <a:r>
              <a:rPr lang="en-US" baseline="0" dirty="0"/>
              <a:t> as well as the skills of the researcher.</a:t>
            </a:r>
          </a:p>
          <a:p>
            <a:pPr marL="171450" indent="-171450">
              <a:buFont typeface="Arial" panose="020B0604020202020204" pitchFamily="34" charset="0"/>
              <a:buChar char="•"/>
            </a:pPr>
            <a:r>
              <a:rPr lang="en-US" baseline="0" dirty="0"/>
              <a:t>Poor quality research only clutters the literature, may do harm, and will follow you. And it’s equally hard to do. So don’t do it. </a:t>
            </a:r>
          </a:p>
          <a:p>
            <a:pPr marL="171450" indent="-171450">
              <a:buFont typeface="Arial" panose="020B0604020202020204" pitchFamily="34" charset="0"/>
              <a:buChar char="•"/>
            </a:pPr>
            <a:r>
              <a:rPr lang="en-US" baseline="0" dirty="0"/>
              <a:t>In the end, as for most things, an investment in learn how to do research correctly and well, from the beginning, pays off a lot better than the immediate reward of just getting something in print.</a:t>
            </a:r>
          </a:p>
          <a:p>
            <a:pPr marL="171450" indent="-171450">
              <a:buFont typeface="Arial" panose="020B0604020202020204" pitchFamily="34" charset="0"/>
              <a:buChar char="•"/>
            </a:pPr>
            <a:r>
              <a:rPr lang="en-US" baseline="0" dirty="0"/>
              <a:t>But Perfect is also not the goal or you’ll never finish anything. </a:t>
            </a:r>
          </a:p>
          <a:p>
            <a:pPr marL="171450" indent="-171450">
              <a:buFont typeface="Arial" panose="020B0604020202020204" pitchFamily="34" charset="0"/>
              <a:buChar char="•"/>
            </a:pPr>
            <a:r>
              <a:rPr lang="en-US" baseline="0" dirty="0"/>
              <a:t>Rather, I challenge you as new researchers, if you are, to make your best attempt to get right the key pieces of a quality contribution and learn anew tool or skill each time you do a project or publish </a:t>
            </a:r>
            <a:endParaRPr lang="en-US" dirty="0"/>
          </a:p>
        </p:txBody>
      </p:sp>
      <p:sp>
        <p:nvSpPr>
          <p:cNvPr id="4" name="Slide Number Placeholder 3"/>
          <p:cNvSpPr>
            <a:spLocks noGrp="1"/>
          </p:cNvSpPr>
          <p:nvPr>
            <p:ph type="sldNum" sz="quarter" idx="10"/>
          </p:nvPr>
        </p:nvSpPr>
        <p:spPr/>
        <p:txBody>
          <a:bodyPr/>
          <a:lstStyle/>
          <a:p>
            <a:fld id="{4DD2BE90-09E1-470C-A0B3-8AB9492E55C9}" type="slidenum">
              <a:rPr lang="en-US" smtClean="0"/>
              <a:t>1</a:t>
            </a:fld>
            <a:endParaRPr lang="en-US"/>
          </a:p>
        </p:txBody>
      </p:sp>
    </p:spTree>
    <p:extLst>
      <p:ext uri="{BB962C8B-B14F-4D97-AF65-F5344CB8AC3E}">
        <p14:creationId xmlns:p14="http://schemas.microsoft.com/office/powerpoint/2010/main" val="17811061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Keep a copy</a:t>
            </a:r>
            <a:r>
              <a:rPr lang="en-US" baseline="0" dirty="0"/>
              <a:t> of good reviews of your work so you can make sure not to make the same mistakes</a:t>
            </a:r>
            <a:endParaRPr lang="en-US" dirty="0"/>
          </a:p>
        </p:txBody>
      </p:sp>
      <p:sp>
        <p:nvSpPr>
          <p:cNvPr id="4" name="Slide Number Placeholder 3"/>
          <p:cNvSpPr>
            <a:spLocks noGrp="1"/>
          </p:cNvSpPr>
          <p:nvPr>
            <p:ph type="sldNum" sz="quarter" idx="10"/>
          </p:nvPr>
        </p:nvSpPr>
        <p:spPr/>
        <p:txBody>
          <a:bodyPr/>
          <a:lstStyle/>
          <a:p>
            <a:fld id="{4DD2BE90-09E1-470C-A0B3-8AB9492E55C9}" type="slidenum">
              <a:rPr lang="en-US" smtClean="0"/>
              <a:t>12</a:t>
            </a:fld>
            <a:endParaRPr lang="en-US"/>
          </a:p>
        </p:txBody>
      </p:sp>
    </p:spTree>
    <p:extLst>
      <p:ext uri="{BB962C8B-B14F-4D97-AF65-F5344CB8AC3E}">
        <p14:creationId xmlns:p14="http://schemas.microsoft.com/office/powerpoint/2010/main" val="18136445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One of the most common mistakes is to do all the work and then to write the paper without understanding</a:t>
            </a:r>
            <a:r>
              <a:rPr lang="en-US" baseline="0" dirty="0"/>
              <a:t> what you’ve just learned. </a:t>
            </a:r>
          </a:p>
          <a:p>
            <a:pPr marL="171450" indent="-171450">
              <a:buFont typeface="Arial" panose="020B0604020202020204" pitchFamily="34" charset="0"/>
              <a:buChar char="•"/>
            </a:pPr>
            <a:r>
              <a:rPr lang="en-US" baseline="0" dirty="0"/>
              <a:t>spend quality time with your results and tables. Challenge yourself to Know your top 3 results by heart so that when someone asks you what you found, you can answer well from memory. </a:t>
            </a:r>
          </a:p>
          <a:p>
            <a:pPr marL="171450" indent="-171450">
              <a:buFont typeface="Arial" panose="020B0604020202020204" pitchFamily="34" charset="0"/>
              <a:buChar char="•"/>
            </a:pPr>
            <a:r>
              <a:rPr lang="en-US" baseline="0" dirty="0"/>
              <a:t>Send out your tables and raw results to your authors and mentor and get their thoughts and questions. If you’ve done the analysis yourself, ask yourself important thought questions: now why would the heaviest patients slide least and does that make any sense. Could this be from bias. Ask yourself what else you’d want to know (this is your next project perhaps)</a:t>
            </a:r>
          </a:p>
          <a:p>
            <a:pPr marL="171450" indent="-171450">
              <a:buFont typeface="Arial" panose="020B0604020202020204" pitchFamily="34" charset="0"/>
              <a:buChar char="•"/>
            </a:pPr>
            <a:r>
              <a:rPr lang="en-US" baseline="0" dirty="0"/>
              <a:t>Your tables and figures should be able to stand alone and there are expected tables/figures for certain studies. Table 1 is demographics, if </a:t>
            </a:r>
            <a:r>
              <a:rPr lang="en-US" baseline="0" dirty="0" err="1"/>
              <a:t>rct</a:t>
            </a:r>
            <a:r>
              <a:rPr lang="en-US" baseline="0" dirty="0"/>
              <a:t>, you don’t need p values. Table 2 is usually </a:t>
            </a:r>
            <a:r>
              <a:rPr lang="en-US" baseline="0" dirty="0" err="1"/>
              <a:t>bivariable</a:t>
            </a:r>
            <a:r>
              <a:rPr lang="en-US" baseline="0" dirty="0"/>
              <a:t> analysis, tables 3 and 4 multivariable or stratified results. </a:t>
            </a:r>
          </a:p>
          <a:p>
            <a:pPr marL="171450" indent="-171450">
              <a:buFont typeface="Arial" panose="020B0604020202020204" pitchFamily="34" charset="0"/>
              <a:buChar char="•"/>
            </a:pPr>
            <a:r>
              <a:rPr lang="en-US" baseline="0" dirty="0"/>
              <a:t>Figure 1 in </a:t>
            </a:r>
            <a:r>
              <a:rPr lang="en-US" baseline="0" dirty="0" err="1"/>
              <a:t>rct</a:t>
            </a:r>
            <a:r>
              <a:rPr lang="en-US" baseline="0" dirty="0"/>
              <a:t> is the participants flow diagram (again consort guidelines). Figure 1 in systematic review is how you arrived at your included studies. If you don’t include an expected table, reviewers will balk.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DD2BE90-09E1-470C-A0B3-8AB9492E55C9}" type="slidenum">
              <a:rPr lang="en-US" smtClean="0"/>
              <a:t>13</a:t>
            </a:fld>
            <a:endParaRPr lang="en-US"/>
          </a:p>
        </p:txBody>
      </p:sp>
    </p:spTree>
    <p:extLst>
      <p:ext uri="{BB962C8B-B14F-4D97-AF65-F5344CB8AC3E}">
        <p14:creationId xmlns:p14="http://schemas.microsoft.com/office/powerpoint/2010/main" val="2414202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Topic sentences: you should be able to understand the research idea by reading only the first sentences</a:t>
            </a:r>
          </a:p>
          <a:p>
            <a:r>
              <a:rPr lang="en-US" dirty="0"/>
              <a:t>Shorter</a:t>
            </a:r>
            <a:r>
              <a:rPr lang="en-US" baseline="0" dirty="0"/>
              <a:t> is better. Think as if you were writing your paper in bullet points. Or write it that way. </a:t>
            </a:r>
            <a:endParaRPr lang="en-US" dirty="0"/>
          </a:p>
          <a:p>
            <a:endParaRPr lang="en-US" dirty="0"/>
          </a:p>
          <a:p>
            <a:r>
              <a:rPr lang="en-US" dirty="0"/>
              <a:t>Your discussion has a formula (roughly 5 paragraphs)</a:t>
            </a:r>
          </a:p>
          <a:p>
            <a:endParaRPr lang="en-US" dirty="0"/>
          </a:p>
          <a:p>
            <a:r>
              <a:rPr lang="en-US" dirty="0"/>
              <a:t>Para 1: summarize major </a:t>
            </a:r>
            <a:r>
              <a:rPr lang="en-US" dirty="0" err="1"/>
              <a:t>findingsNO</a:t>
            </a:r>
            <a:r>
              <a:rPr lang="en-US" dirty="0"/>
              <a:t> NUMBERS.  Just qualitative summary that tells the story very briefly and puts it into the larger context.</a:t>
            </a:r>
          </a:p>
          <a:p>
            <a:r>
              <a:rPr lang="en-US" dirty="0"/>
              <a:t>Para 2: relates your findings to existing literature: what was known previously – typically in more detail than in the introduction – and relating your findings to the previous knowledge. If there are major differences, seek to identify the potential sources for the differences.</a:t>
            </a:r>
          </a:p>
          <a:p>
            <a:r>
              <a:rPr lang="en-US" dirty="0"/>
              <a:t>Para 3: highlight the importance of your findings. If your results are very similar to existing literature, justify what you're adding to the literature.</a:t>
            </a:r>
          </a:p>
          <a:p>
            <a:r>
              <a:rPr lang="en-US" dirty="0"/>
              <a:t>Para 4: identify important limitations: After relating the discussion back to the existing literature and identifying the important contributions of your study, discuss the limitations of your work AND the potential effect of your limitations</a:t>
            </a:r>
          </a:p>
          <a:p>
            <a:r>
              <a:rPr lang="en-US" dirty="0"/>
              <a:t>begin the limitations section (if there is a "section) by highlighting one of the most important limitations or a limitation that follows naturally from the preceding </a:t>
            </a:r>
            <a:r>
              <a:rPr lang="en-US" dirty="0" err="1"/>
              <a:t>paragraph.Preferably</a:t>
            </a:r>
            <a:r>
              <a:rPr lang="en-US" dirty="0"/>
              <a:t>, the discussion of limitations can be woven into the discussion of the contribution of the paper to the existing knowledge.</a:t>
            </a:r>
          </a:p>
          <a:p>
            <a:r>
              <a:rPr lang="en-US" dirty="0"/>
              <a:t>Avoid simply listing the limitations.  Almost always a limitation requires at least two – usually 3 - sentences – state the limitation, discuss its potential effect (i.e. the direction of the bias), discuss why it is or is not a significant problem in your paper.</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DD2BE90-09E1-470C-A0B3-8AB9492E55C9}" type="slidenum">
              <a:rPr lang="en-US" smtClean="0"/>
              <a:t>14</a:t>
            </a:fld>
            <a:endParaRPr lang="en-US"/>
          </a:p>
        </p:txBody>
      </p:sp>
    </p:spTree>
    <p:extLst>
      <p:ext uri="{BB962C8B-B14F-4D97-AF65-F5344CB8AC3E}">
        <p14:creationId xmlns:p14="http://schemas.microsoft.com/office/powerpoint/2010/main" val="8757550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D2BE90-09E1-470C-A0B3-8AB9492E55C9}" type="slidenum">
              <a:rPr lang="en-US" smtClean="0"/>
              <a:t>15</a:t>
            </a:fld>
            <a:endParaRPr lang="en-US"/>
          </a:p>
        </p:txBody>
      </p:sp>
    </p:spTree>
    <p:extLst>
      <p:ext uri="{BB962C8B-B14F-4D97-AF65-F5344CB8AC3E}">
        <p14:creationId xmlns:p14="http://schemas.microsoft.com/office/powerpoint/2010/main" val="229541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Keep writing. You get better each time. Include people who you trust to be ethical and to get work done. Try to work with those people again and again. Don’t be the weak link. And remember: Even small (comparative) studies done well</a:t>
            </a:r>
            <a:r>
              <a:rPr lang="en-US" baseline="0" dirty="0"/>
              <a:t> can has the potential for great impact.</a:t>
            </a:r>
            <a:endParaRPr lang="en-US" dirty="0"/>
          </a:p>
          <a:p>
            <a:endParaRPr lang="en-US" dirty="0"/>
          </a:p>
        </p:txBody>
      </p:sp>
      <p:sp>
        <p:nvSpPr>
          <p:cNvPr id="4" name="Slide Number Placeholder 3"/>
          <p:cNvSpPr>
            <a:spLocks noGrp="1"/>
          </p:cNvSpPr>
          <p:nvPr>
            <p:ph type="sldNum" sz="quarter" idx="10"/>
          </p:nvPr>
        </p:nvSpPr>
        <p:spPr/>
        <p:txBody>
          <a:bodyPr/>
          <a:lstStyle/>
          <a:p>
            <a:fld id="{4DD2BE90-09E1-470C-A0B3-8AB9492E55C9}" type="slidenum">
              <a:rPr lang="en-US" smtClean="0"/>
              <a:t>16</a:t>
            </a:fld>
            <a:endParaRPr lang="en-US"/>
          </a:p>
        </p:txBody>
      </p:sp>
    </p:spTree>
    <p:extLst>
      <p:ext uri="{BB962C8B-B14F-4D97-AF65-F5344CB8AC3E}">
        <p14:creationId xmlns:p14="http://schemas.microsoft.com/office/powerpoint/2010/main" val="19147278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D2BE90-09E1-470C-A0B3-8AB9492E55C9}" type="slidenum">
              <a:rPr lang="en-US" smtClean="0"/>
              <a:t>17</a:t>
            </a:fld>
            <a:endParaRPr lang="en-US"/>
          </a:p>
        </p:txBody>
      </p:sp>
    </p:spTree>
    <p:extLst>
      <p:ext uri="{BB962C8B-B14F-4D97-AF65-F5344CB8AC3E}">
        <p14:creationId xmlns:p14="http://schemas.microsoft.com/office/powerpoint/2010/main" val="3367299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D2BE90-09E1-470C-A0B3-8AB9492E55C9}" type="slidenum">
              <a:rPr lang="en-US" smtClean="0"/>
              <a:t>3</a:t>
            </a:fld>
            <a:endParaRPr lang="en-US"/>
          </a:p>
        </p:txBody>
      </p:sp>
    </p:spTree>
    <p:extLst>
      <p:ext uri="{BB962C8B-B14F-4D97-AF65-F5344CB8AC3E}">
        <p14:creationId xmlns:p14="http://schemas.microsoft.com/office/powerpoint/2010/main" val="3967625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 good research</a:t>
            </a:r>
            <a:r>
              <a:rPr lang="en-US" baseline="0" dirty="0"/>
              <a:t> question guides your hypothesis, objective, and your study design</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How do you find your question: keep a file/running list of the questions you encounter while reading, doing clinical work, or reviewing journal articles</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Apply finer criteria FINER: feasible, interesting, novel, ethical, relevant</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:E.g. should I use Lupron for this patient ? Is this fibroid growth rate worrisome? Can I make my incisions heal better? Is</a:t>
            </a:r>
            <a:r>
              <a:rPr lang="en-US" baseline="0" dirty="0"/>
              <a:t> there a way to do this surgical step more safely or efficiently? </a:t>
            </a:r>
            <a:r>
              <a:rPr lang="en-US" dirty="0"/>
              <a:t>Should I give vaginal estrogen during healing after hysterectomy? Does a vaginal approach to hysterectomy have more risks for future prolapse? Does this cystocele need repair? Will repair of this rectocele last? Does vaginal laser improve sexual satisfaction, </a:t>
            </a:r>
            <a:r>
              <a:rPr lang="en-US" dirty="0" err="1"/>
              <a:t>etc</a:t>
            </a:r>
            <a:r>
              <a:rPr lang="en-US" dirty="0"/>
              <a:t>…</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Then write a good, answerable question</a:t>
            </a:r>
            <a:endParaRPr lang="en-US" dirty="0"/>
          </a:p>
        </p:txBody>
      </p:sp>
      <p:sp>
        <p:nvSpPr>
          <p:cNvPr id="4" name="Slide Number Placeholder 3"/>
          <p:cNvSpPr>
            <a:spLocks noGrp="1"/>
          </p:cNvSpPr>
          <p:nvPr>
            <p:ph type="sldNum" sz="quarter" idx="10"/>
          </p:nvPr>
        </p:nvSpPr>
        <p:spPr/>
        <p:txBody>
          <a:bodyPr/>
          <a:lstStyle/>
          <a:p>
            <a:fld id="{4DD2BE90-09E1-470C-A0B3-8AB9492E55C9}" type="slidenum">
              <a:rPr lang="en-US" smtClean="0"/>
              <a:t>4</a:t>
            </a:fld>
            <a:endParaRPr lang="en-US"/>
          </a:p>
        </p:txBody>
      </p:sp>
    </p:spTree>
    <p:extLst>
      <p:ext uri="{BB962C8B-B14F-4D97-AF65-F5344CB8AC3E}">
        <p14:creationId xmlns:p14="http://schemas.microsoft.com/office/powerpoint/2010/main" val="638682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 good research question</a:t>
            </a:r>
            <a:r>
              <a:rPr lang="en-US" baseline="0" dirty="0"/>
              <a:t> is detailed to the point where you know for sure when you’ve answered it</a:t>
            </a:r>
          </a:p>
          <a:p>
            <a:pPr marL="171450" indent="-171450">
              <a:buFont typeface="Arial" panose="020B0604020202020204" pitchFamily="34" charset="0"/>
              <a:buChar char="•"/>
            </a:pPr>
            <a:r>
              <a:rPr lang="en-US" dirty="0"/>
              <a:t>PICOT: population, intervention, comparison group, outcome and timing as well as setting and other variables</a:t>
            </a:r>
          </a:p>
          <a:p>
            <a:pPr marL="171450" indent="-171450">
              <a:buFont typeface="Arial" panose="020B0604020202020204" pitchFamily="34" charset="0"/>
              <a:buChar char="•"/>
            </a:pPr>
            <a:r>
              <a:rPr lang="en-US" dirty="0"/>
              <a:t>Not “improve pain” but “significantly reduce the postop VAS pain score”</a:t>
            </a:r>
          </a:p>
          <a:p>
            <a:pPr marL="171450" indent="-171450">
              <a:buFont typeface="Arial" panose="020B0604020202020204" pitchFamily="34" charset="0"/>
              <a:buChar char="•"/>
            </a:pPr>
            <a:r>
              <a:rPr lang="en-US" dirty="0"/>
              <a:t>Not “in postop patients” but “in women age 18-85 who underwent robotic hysterectomy for benign disease with uterus &lt;250 g and stage 1 or less endometriosis</a:t>
            </a:r>
          </a:p>
          <a:p>
            <a:pPr marL="171450" indent="-171450">
              <a:buFont typeface="Arial" panose="020B0604020202020204" pitchFamily="34" charset="0"/>
              <a:buChar char="•"/>
            </a:pPr>
            <a:r>
              <a:rPr lang="en-US" dirty="0" err="1"/>
              <a:t>Eg</a:t>
            </a:r>
            <a:r>
              <a:rPr lang="en-US" dirty="0"/>
              <a:t> “By fellowship trained staff gynecologic surgeons with experience with at least 100 prior robotic hysterectomies, performed at a tertiary care setting between </a:t>
            </a:r>
            <a:r>
              <a:rPr lang="en-US" dirty="0" err="1"/>
              <a:t>january</a:t>
            </a:r>
            <a:r>
              <a:rPr lang="en-US" dirty="0"/>
              <a:t> 1, 2014 and </a:t>
            </a:r>
            <a:r>
              <a:rPr lang="en-US" dirty="0" err="1"/>
              <a:t>december</a:t>
            </a:r>
            <a:r>
              <a:rPr lang="en-US" dirty="0"/>
              <a:t> 31, 2016”</a:t>
            </a:r>
          </a:p>
          <a:p>
            <a:pPr marL="171450" indent="-171450">
              <a:buFont typeface="Arial" panose="020B0604020202020204" pitchFamily="34" charset="0"/>
              <a:buChar char="•"/>
            </a:pPr>
            <a:r>
              <a:rPr lang="en-US" dirty="0"/>
              <a:t>The more specific the question, the more appropriate your design and the more certain you are that you have answered your question</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DD2BE90-09E1-470C-A0B3-8AB9492E55C9}" type="slidenum">
              <a:rPr lang="en-US" smtClean="0"/>
              <a:t>5</a:t>
            </a:fld>
            <a:endParaRPr lang="en-US"/>
          </a:p>
        </p:txBody>
      </p:sp>
    </p:spTree>
    <p:extLst>
      <p:ext uri="{BB962C8B-B14F-4D97-AF65-F5344CB8AC3E}">
        <p14:creationId xmlns:p14="http://schemas.microsoft.com/office/powerpoint/2010/main" val="2990344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Comparative</a:t>
            </a:r>
            <a:r>
              <a:rPr lang="en-US" baseline="0" dirty="0"/>
              <a:t> studies give much more information than descriptive. </a:t>
            </a:r>
          </a:p>
          <a:p>
            <a:pPr marL="171450" indent="-171450">
              <a:buFont typeface="Arial" panose="020B0604020202020204" pitchFamily="34" charset="0"/>
              <a:buChar char="•"/>
            </a:pPr>
            <a:r>
              <a:rPr lang="en-US" baseline="0" dirty="0"/>
              <a:t>Consider the difference between describing a treatment effect versus describing it as more effective than the placebo or existing treatment. </a:t>
            </a:r>
          </a:p>
          <a:p>
            <a:pPr marL="171450" indent="-171450">
              <a:buFont typeface="Arial" panose="020B0604020202020204" pitchFamily="34" charset="0"/>
              <a:buChar char="•"/>
            </a:pPr>
            <a:r>
              <a:rPr lang="en-US" baseline="0" dirty="0"/>
              <a:t>In some cases, descriptive studies could be dangerously misleading. Consider a new intervention published as a case series associated with disease resolution of 70%. That might seem pretty good, and unsophisticated clinicians might assume it works. But What if a comparative study showed the placebo group to have a disease resolution of 80%? Then the new intervention is actually harmful. </a:t>
            </a:r>
          </a:p>
          <a:p>
            <a:pPr marL="171450" indent="-171450">
              <a:buFont typeface="Arial" panose="020B0604020202020204" pitchFamily="34" charset="0"/>
              <a:buChar char="•"/>
            </a:pPr>
            <a:r>
              <a:rPr lang="en-US" baseline="0" dirty="0"/>
              <a:t>Unless the disease is new or the finding is dramatic, case series and case reports have little place in valuable literature. Please consider this your last resort. </a:t>
            </a:r>
          </a:p>
          <a:p>
            <a:pPr marL="171450" indent="-171450">
              <a:buFont typeface="Arial" panose="020B0604020202020204" pitchFamily="34" charset="0"/>
              <a:buChar char="•"/>
            </a:pPr>
            <a:r>
              <a:rPr lang="en-US" baseline="0" dirty="0"/>
              <a:t>Guidelines exist for all study types. Use them, cite them. They will improve the quality of your study, act as a checklist, indicate to reviewers that you are a legit, savvy researcher, and help teach you how to do that study type correctly.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Do your sample size calculation. You need alpha, beta, the difference you expect to find, the standard deviation. There’s no reason not to have a sample size.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You need help with your study design before you begin. Look at your question. What is the best design (RCT). What is a feasible design? Get help before you start from an epidemiologist and a statistician-primarily so you can collect </a:t>
            </a:r>
            <a:r>
              <a:rPr lang="en-US" baseline="0" dirty="0" err="1"/>
              <a:t>covariables</a:t>
            </a:r>
            <a:r>
              <a:rPr lang="en-US" baseline="0" dirty="0"/>
              <a:t> and limit bias before it’s too late </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DD2BE90-09E1-470C-A0B3-8AB9492E55C9}" type="slidenum">
              <a:rPr lang="en-US" smtClean="0"/>
              <a:t>6</a:t>
            </a:fld>
            <a:endParaRPr lang="en-US"/>
          </a:p>
        </p:txBody>
      </p:sp>
    </p:spTree>
    <p:extLst>
      <p:ext uri="{BB962C8B-B14F-4D97-AF65-F5344CB8AC3E}">
        <p14:creationId xmlns:p14="http://schemas.microsoft.com/office/powerpoint/2010/main" val="446800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Consort: consolidated</a:t>
            </a:r>
            <a:r>
              <a:rPr lang="en-US" baseline="0" dirty="0"/>
              <a:t> standards or reporting trials</a:t>
            </a:r>
          </a:p>
          <a:p>
            <a:r>
              <a:rPr lang="en-US" dirty="0"/>
              <a:t>Strobe: strengthening the reporting</a:t>
            </a:r>
            <a:r>
              <a:rPr lang="en-US" baseline="0" dirty="0"/>
              <a:t> of observational studies in epidemiology</a:t>
            </a:r>
          </a:p>
          <a:p>
            <a:r>
              <a:rPr lang="en-US" baseline="0" dirty="0"/>
              <a:t>QUOROM: quality of reporting meta-analyses</a:t>
            </a:r>
          </a:p>
          <a:p>
            <a:r>
              <a:rPr lang="en-US" baseline="0" dirty="0"/>
              <a:t>PRISMA: preferred reporting items for systematic reviews and meta-analyses</a:t>
            </a:r>
          </a:p>
          <a:p>
            <a:r>
              <a:rPr lang="en-US" dirty="0"/>
              <a:t>MOOSE:  meta-analysis of observational</a:t>
            </a:r>
            <a:r>
              <a:rPr lang="en-US" baseline="0" dirty="0"/>
              <a:t> studies in epidemiology</a:t>
            </a:r>
            <a:endParaRPr lang="en-US" dirty="0"/>
          </a:p>
        </p:txBody>
      </p:sp>
      <p:sp>
        <p:nvSpPr>
          <p:cNvPr id="4" name="Slide Number Placeholder 3"/>
          <p:cNvSpPr>
            <a:spLocks noGrp="1"/>
          </p:cNvSpPr>
          <p:nvPr>
            <p:ph type="sldNum" sz="quarter" idx="10"/>
          </p:nvPr>
        </p:nvSpPr>
        <p:spPr/>
        <p:txBody>
          <a:bodyPr/>
          <a:lstStyle/>
          <a:p>
            <a:fld id="{4DD2BE90-09E1-470C-A0B3-8AB9492E55C9}" type="slidenum">
              <a:rPr lang="en-US" smtClean="0"/>
              <a:t>8</a:t>
            </a:fld>
            <a:endParaRPr lang="en-US"/>
          </a:p>
        </p:txBody>
      </p:sp>
    </p:spTree>
    <p:extLst>
      <p:ext uri="{BB962C8B-B14F-4D97-AF65-F5344CB8AC3E}">
        <p14:creationId xmlns:p14="http://schemas.microsoft.com/office/powerpoint/2010/main" val="808364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Author</a:t>
            </a:r>
            <a:r>
              <a:rPr lang="en-US" baseline="0" dirty="0"/>
              <a:t> order should be determined up front as you ask others for participation</a:t>
            </a:r>
          </a:p>
          <a:p>
            <a:r>
              <a:rPr lang="en-US" baseline="0" dirty="0"/>
              <a:t>First author should know the journal’s guidelines for authorship and limit number for authors</a:t>
            </a:r>
          </a:p>
          <a:p>
            <a:r>
              <a:rPr lang="en-US" baseline="0" dirty="0"/>
              <a:t>Some general guidelines: first and last. if multicenter, </a:t>
            </a:r>
            <a:r>
              <a:rPr lang="en-US" baseline="0" dirty="0" err="1"/>
              <a:t>alphabatize</a:t>
            </a:r>
            <a:r>
              <a:rPr lang="en-US" baseline="0" dirty="0"/>
              <a:t> the rest . </a:t>
            </a:r>
          </a:p>
          <a:p>
            <a:r>
              <a:rPr lang="en-US" baseline="0" dirty="0"/>
              <a:t>Best if lead author describes expected contributions and author order rationale as he/she invites other authors. </a:t>
            </a:r>
            <a:endParaRPr lang="en-US" dirty="0"/>
          </a:p>
        </p:txBody>
      </p:sp>
      <p:sp>
        <p:nvSpPr>
          <p:cNvPr id="4" name="Slide Number Placeholder 3"/>
          <p:cNvSpPr>
            <a:spLocks noGrp="1"/>
          </p:cNvSpPr>
          <p:nvPr>
            <p:ph type="sldNum" sz="quarter" idx="10"/>
          </p:nvPr>
        </p:nvSpPr>
        <p:spPr/>
        <p:txBody>
          <a:bodyPr/>
          <a:lstStyle/>
          <a:p>
            <a:fld id="{4DD2BE90-09E1-470C-A0B3-8AB9492E55C9}" type="slidenum">
              <a:rPr lang="en-US" smtClean="0"/>
              <a:t>9</a:t>
            </a:fld>
            <a:endParaRPr lang="en-US"/>
          </a:p>
        </p:txBody>
      </p:sp>
    </p:spTree>
    <p:extLst>
      <p:ext uri="{BB962C8B-B14F-4D97-AF65-F5344CB8AC3E}">
        <p14:creationId xmlns:p14="http://schemas.microsoft.com/office/powerpoint/2010/main" val="9803543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Writing the paper is often the most daunting</a:t>
            </a:r>
          </a:p>
          <a:p>
            <a:pPr marL="171450" indent="-171450">
              <a:buFont typeface="Arial" panose="020B0604020202020204" pitchFamily="34" charset="0"/>
              <a:buChar char="•"/>
            </a:pPr>
            <a:r>
              <a:rPr lang="en-US" dirty="0"/>
              <a:t>My advice here is two</a:t>
            </a:r>
            <a:r>
              <a:rPr lang="en-US" baseline="0" dirty="0"/>
              <a:t> things: 1. use templates. Find a paper from the journal you’re targeting that is done very well. Use that as your template. Save it with blanks as a template for each type of study. Template your letter to editors, request for using another author’s tables, </a:t>
            </a:r>
            <a:r>
              <a:rPr lang="en-US" baseline="0" dirty="0" err="1"/>
              <a:t>etc</a:t>
            </a:r>
            <a:endParaRPr lang="en-US" baseline="0" dirty="0"/>
          </a:p>
          <a:p>
            <a:pPr marL="171450" indent="-171450">
              <a:buFont typeface="Arial" panose="020B0604020202020204" pitchFamily="34" charset="0"/>
              <a:buChar char="•"/>
            </a:pPr>
            <a:r>
              <a:rPr lang="en-US" baseline="0" dirty="0"/>
              <a:t>2. as you design your study, fill in your template with your question, objective, methods, tables. Check this with your mentor, statistician, epidemiologist before you begin. </a:t>
            </a:r>
            <a:endParaRPr lang="en-US" dirty="0"/>
          </a:p>
        </p:txBody>
      </p:sp>
      <p:sp>
        <p:nvSpPr>
          <p:cNvPr id="4" name="Slide Number Placeholder 3"/>
          <p:cNvSpPr>
            <a:spLocks noGrp="1"/>
          </p:cNvSpPr>
          <p:nvPr>
            <p:ph type="sldNum" sz="quarter" idx="10"/>
          </p:nvPr>
        </p:nvSpPr>
        <p:spPr/>
        <p:txBody>
          <a:bodyPr/>
          <a:lstStyle/>
          <a:p>
            <a:fld id="{4DD2BE90-09E1-470C-A0B3-8AB9492E55C9}" type="slidenum">
              <a:rPr lang="en-US" smtClean="0"/>
              <a:t>10</a:t>
            </a:fld>
            <a:endParaRPr lang="en-US"/>
          </a:p>
        </p:txBody>
      </p:sp>
    </p:spTree>
    <p:extLst>
      <p:ext uri="{BB962C8B-B14F-4D97-AF65-F5344CB8AC3E}">
        <p14:creationId xmlns:p14="http://schemas.microsoft.com/office/powerpoint/2010/main" val="13012276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aseline="0" dirty="0"/>
              <a:t>Become an expert: why?</a:t>
            </a:r>
          </a:p>
          <a:p>
            <a:pPr marL="171450" indent="-171450">
              <a:buFont typeface="Arial" panose="020B0604020202020204" pitchFamily="34" charset="0"/>
              <a:buChar char="•"/>
            </a:pPr>
            <a:r>
              <a:rPr lang="en-US" baseline="0" dirty="0"/>
              <a:t>1) You MUST know the literature in an area quite well to write a good intro and discussion section and to interpret the impact of your finding and identify any outlying, surprising results.</a:t>
            </a:r>
          </a:p>
          <a:p>
            <a:pPr marL="171450" indent="-171450">
              <a:buFont typeface="Arial" panose="020B0604020202020204" pitchFamily="34" charset="0"/>
              <a:buChar char="•"/>
            </a:pPr>
            <a:r>
              <a:rPr lang="en-US" baseline="0" dirty="0"/>
              <a:t>2)You’ll use your knowledge to present. </a:t>
            </a:r>
          </a:p>
          <a:p>
            <a:pPr marL="171450" indent="-171450">
              <a:buFont typeface="Arial" panose="020B0604020202020204" pitchFamily="34" charset="0"/>
              <a:buChar char="•"/>
            </a:pPr>
            <a:r>
              <a:rPr lang="en-US" baseline="0" dirty="0"/>
              <a:t>Do a comprehensive lit review so you wont miss any relevant papers and won’t have surprises. 3) Use this as an investment in doing a systematic review perhaps. Don’t include the review in your paper though!! Narrative reviews are to reviews as case series are to true research. A real review is a systematic review and or meta-analysis and that is a separate paper</a:t>
            </a:r>
            <a:endParaRPr lang="en-US" dirty="0"/>
          </a:p>
          <a:p>
            <a:endParaRPr lang="en-US" dirty="0"/>
          </a:p>
        </p:txBody>
      </p:sp>
      <p:sp>
        <p:nvSpPr>
          <p:cNvPr id="4" name="Slide Number Placeholder 3"/>
          <p:cNvSpPr>
            <a:spLocks noGrp="1"/>
          </p:cNvSpPr>
          <p:nvPr>
            <p:ph type="sldNum" sz="quarter" idx="10"/>
          </p:nvPr>
        </p:nvSpPr>
        <p:spPr/>
        <p:txBody>
          <a:bodyPr/>
          <a:lstStyle/>
          <a:p>
            <a:fld id="{4DD2BE90-09E1-470C-A0B3-8AB9492E55C9}" type="slidenum">
              <a:rPr lang="en-US" smtClean="0"/>
              <a:t>11</a:t>
            </a:fld>
            <a:endParaRPr lang="en-US"/>
          </a:p>
        </p:txBody>
      </p:sp>
    </p:spTree>
    <p:extLst>
      <p:ext uri="{BB962C8B-B14F-4D97-AF65-F5344CB8AC3E}">
        <p14:creationId xmlns:p14="http://schemas.microsoft.com/office/powerpoint/2010/main" val="3772787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1D8BD707-D9CF-40AE-B4C6-C98DA3205C09}" type="datetimeFigureOut">
              <a:rPr lang="en-US" smtClean="0"/>
              <a:pPr/>
              <a:t>12/26/2017</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12/26/2017</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12/26/2017</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12/26/2017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12/26/2017</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12/26/2017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12/26/2017</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12/26/2017</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12/26/2017</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consort-statement.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prisma-statement.org/" TargetMode="External"/><Relationship Id="rId5" Type="http://schemas.openxmlformats.org/officeDocument/2006/relationships/hyperlink" Target="https://doi.org/10.1371/journal.pmed.1000097" TargetMode="External"/><Relationship Id="rId4" Type="http://schemas.openxmlformats.org/officeDocument/2006/relationships/hyperlink" Target="https://www.strobe-statement.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a:t>Mary Ellen </a:t>
            </a:r>
            <a:r>
              <a:rPr lang="en-US" dirty="0" err="1"/>
              <a:t>Wechter</a:t>
            </a:r>
            <a:r>
              <a:rPr lang="en-US" dirty="0"/>
              <a:t>, MD, MPH, FACOG</a:t>
            </a:r>
          </a:p>
          <a:p>
            <a:r>
              <a:rPr lang="en-US" dirty="0"/>
              <a:t>Gynecologic Surgery/MIGS</a:t>
            </a:r>
          </a:p>
          <a:p>
            <a:r>
              <a:rPr lang="en-US" dirty="0"/>
              <a:t>Baptist Medical Center</a:t>
            </a:r>
          </a:p>
          <a:p>
            <a:r>
              <a:rPr lang="en-US" dirty="0"/>
              <a:t>North Florida OBGYN</a:t>
            </a:r>
          </a:p>
          <a:p>
            <a:r>
              <a:rPr lang="en-US" dirty="0"/>
              <a:t>Jacksonville, FL</a:t>
            </a:r>
          </a:p>
          <a:p>
            <a:endParaRPr lang="en-US" dirty="0"/>
          </a:p>
        </p:txBody>
      </p:sp>
      <p:sp>
        <p:nvSpPr>
          <p:cNvPr id="2" name="Title 1"/>
          <p:cNvSpPr>
            <a:spLocks noGrp="1"/>
          </p:cNvSpPr>
          <p:nvPr>
            <p:ph type="ctrTitle"/>
          </p:nvPr>
        </p:nvSpPr>
        <p:spPr/>
        <p:txBody>
          <a:bodyPr>
            <a:normAutofit/>
          </a:bodyPr>
          <a:lstStyle/>
          <a:p>
            <a:r>
              <a:rPr lang="en-US" dirty="0"/>
              <a:t>10 Easy Tips For Producing Quality Research</a:t>
            </a:r>
          </a:p>
        </p:txBody>
      </p:sp>
    </p:spTree>
    <p:extLst>
      <p:ext uri="{BB962C8B-B14F-4D97-AF65-F5344CB8AC3E}">
        <p14:creationId xmlns:p14="http://schemas.microsoft.com/office/powerpoint/2010/main" val="1019676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7448" cy="914400"/>
          </a:xfrm>
        </p:spPr>
        <p:txBody>
          <a:bodyPr>
            <a:normAutofit fontScale="90000"/>
          </a:bodyPr>
          <a:lstStyle/>
          <a:p>
            <a:r>
              <a:rPr lang="en-US" dirty="0"/>
              <a:t>#4 Write your methods and make your tables before you begin</a:t>
            </a:r>
          </a:p>
        </p:txBody>
      </p:sp>
      <p:sp>
        <p:nvSpPr>
          <p:cNvPr id="3" name="Content Placeholder 2"/>
          <p:cNvSpPr>
            <a:spLocks noGrp="1"/>
          </p:cNvSpPr>
          <p:nvPr>
            <p:ph sz="quarter" idx="1"/>
          </p:nvPr>
        </p:nvSpPr>
        <p:spPr>
          <a:xfrm>
            <a:off x="301752" y="1527048"/>
            <a:ext cx="8689848" cy="4572000"/>
          </a:xfrm>
        </p:spPr>
        <p:txBody>
          <a:bodyPr/>
          <a:lstStyle/>
          <a:p>
            <a:r>
              <a:rPr lang="en-US" dirty="0"/>
              <a:t>Specify study design (correctly!)</a:t>
            </a:r>
          </a:p>
          <a:p>
            <a:r>
              <a:rPr lang="en-US" dirty="0"/>
              <a:t>Describe sample size calculation: 1 paragraph</a:t>
            </a:r>
          </a:p>
          <a:p>
            <a:r>
              <a:rPr lang="en-US" dirty="0"/>
              <a:t>Describe your design with enough detail to reproduce</a:t>
            </a:r>
          </a:p>
          <a:p>
            <a:r>
              <a:rPr lang="en-US" dirty="0"/>
              <a:t>Describe your analysis plan thoroughly</a:t>
            </a:r>
          </a:p>
          <a:p>
            <a:pPr lvl="1"/>
            <a:r>
              <a:rPr lang="en-US" dirty="0"/>
              <a:t>What software did you use</a:t>
            </a:r>
          </a:p>
          <a:p>
            <a:pPr lvl="1"/>
            <a:r>
              <a:rPr lang="en-US" dirty="0"/>
              <a:t>Did a statistician help</a:t>
            </a:r>
          </a:p>
          <a:p>
            <a:pPr lvl="1"/>
            <a:r>
              <a:rPr lang="en-US" dirty="0"/>
              <a:t>What tests did you use</a:t>
            </a:r>
          </a:p>
          <a:p>
            <a:pPr lvl="1"/>
            <a:r>
              <a:rPr lang="en-US" dirty="0"/>
              <a:t>How did you deal with confounding/bias</a:t>
            </a:r>
          </a:p>
        </p:txBody>
      </p:sp>
    </p:spTree>
    <p:extLst>
      <p:ext uri="{BB962C8B-B14F-4D97-AF65-F5344CB8AC3E}">
        <p14:creationId xmlns:p14="http://schemas.microsoft.com/office/powerpoint/2010/main" val="2372819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7448" cy="609600"/>
          </a:xfrm>
        </p:spPr>
        <p:txBody>
          <a:bodyPr>
            <a:normAutofit fontScale="90000"/>
          </a:bodyPr>
          <a:lstStyle/>
          <a:p>
            <a:r>
              <a:rPr lang="en-US" dirty="0"/>
              <a:t>#5 Become an expert in the area of your research </a:t>
            </a:r>
          </a:p>
        </p:txBody>
      </p:sp>
      <p:sp>
        <p:nvSpPr>
          <p:cNvPr id="3" name="Content Placeholder 2"/>
          <p:cNvSpPr>
            <a:spLocks noGrp="1"/>
          </p:cNvSpPr>
          <p:nvPr>
            <p:ph sz="quarter" idx="1"/>
          </p:nvPr>
        </p:nvSpPr>
        <p:spPr>
          <a:xfrm>
            <a:off x="301752" y="1527048"/>
            <a:ext cx="8613648" cy="4873752"/>
          </a:xfrm>
        </p:spPr>
        <p:txBody>
          <a:bodyPr>
            <a:normAutofit/>
          </a:bodyPr>
          <a:lstStyle/>
          <a:p>
            <a:r>
              <a:rPr lang="en-US" dirty="0"/>
              <a:t>You must know the literature well to write a good introduction and discussion</a:t>
            </a:r>
          </a:p>
          <a:p>
            <a:r>
              <a:rPr lang="en-US" dirty="0"/>
              <a:t>Do a comprehensive literature review: </a:t>
            </a:r>
          </a:p>
          <a:p>
            <a:pPr lvl="1"/>
            <a:r>
              <a:rPr lang="en-US" dirty="0"/>
              <a:t>Use help from  librarian and track your search method </a:t>
            </a:r>
          </a:p>
          <a:p>
            <a:pPr lvl="1"/>
            <a:r>
              <a:rPr lang="en-US" dirty="0"/>
              <a:t>Confirm that your research is novel and important </a:t>
            </a:r>
          </a:p>
          <a:p>
            <a:pPr lvl="1"/>
            <a:r>
              <a:rPr lang="en-US" dirty="0"/>
              <a:t>Adding a narrative review clutters your study’s message</a:t>
            </a:r>
          </a:p>
        </p:txBody>
      </p:sp>
    </p:spTree>
    <p:extLst>
      <p:ext uri="{BB962C8B-B14F-4D97-AF65-F5344CB8AC3E}">
        <p14:creationId xmlns:p14="http://schemas.microsoft.com/office/powerpoint/2010/main" val="1091420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613648" cy="762000"/>
          </a:xfrm>
        </p:spPr>
        <p:txBody>
          <a:bodyPr>
            <a:normAutofit/>
          </a:bodyPr>
          <a:lstStyle/>
          <a:p>
            <a:r>
              <a:rPr lang="en-US" dirty="0"/>
              <a:t>#6 Collect a file of “research tools and ideas”</a:t>
            </a:r>
          </a:p>
        </p:txBody>
      </p:sp>
      <p:sp>
        <p:nvSpPr>
          <p:cNvPr id="3" name="Content Placeholder 2"/>
          <p:cNvSpPr>
            <a:spLocks noGrp="1"/>
          </p:cNvSpPr>
          <p:nvPr>
            <p:ph sz="quarter" idx="1"/>
          </p:nvPr>
        </p:nvSpPr>
        <p:spPr>
          <a:xfrm>
            <a:off x="301752" y="1527048"/>
            <a:ext cx="8613648" cy="4572000"/>
          </a:xfrm>
        </p:spPr>
        <p:txBody>
          <a:bodyPr/>
          <a:lstStyle/>
          <a:p>
            <a:r>
              <a:rPr lang="en-US" dirty="0"/>
              <a:t>Obtain 1-2 thorough general references</a:t>
            </a:r>
          </a:p>
          <a:p>
            <a:pPr lvl="1"/>
            <a:r>
              <a:rPr lang="en-US" dirty="0"/>
              <a:t>The Lancet: handbook of Essential Concepts in Clinical Research (Schulz and Grimes)</a:t>
            </a:r>
          </a:p>
          <a:p>
            <a:pPr lvl="1"/>
            <a:r>
              <a:rPr lang="en-US" dirty="0"/>
              <a:t>SGS Research Handbook- </a:t>
            </a:r>
          </a:p>
          <a:p>
            <a:pPr lvl="2"/>
            <a:r>
              <a:rPr lang="en-US" dirty="0"/>
              <a:t>Female Pelvic Med </a:t>
            </a:r>
            <a:r>
              <a:rPr lang="en-US" dirty="0" err="1"/>
              <a:t>Reconstr</a:t>
            </a:r>
            <a:r>
              <a:rPr lang="en-US" dirty="0"/>
              <a:t> Surg. 2011 Jul;17(4):158-73. SGS Research Handbook-2nd </a:t>
            </a:r>
            <a:r>
              <a:rPr lang="en-US" dirty="0" err="1"/>
              <a:t>Edition.Gala</a:t>
            </a:r>
            <a:r>
              <a:rPr lang="en-US" dirty="0"/>
              <a:t> R1, Hamilton-Boyles S, Sung VW.</a:t>
            </a:r>
          </a:p>
          <a:p>
            <a:r>
              <a:rPr lang="en-US" dirty="0"/>
              <a:t>Keep hard copy of reporting guideline (e.g. STROBE)</a:t>
            </a:r>
          </a:p>
          <a:p>
            <a:r>
              <a:rPr lang="en-US" dirty="0"/>
              <a:t>Keep track of validated questionnaires</a:t>
            </a:r>
          </a:p>
          <a:p>
            <a:r>
              <a:rPr lang="en-US" dirty="0"/>
              <a:t>Keep examples of studies and study questions that are done well</a:t>
            </a:r>
          </a:p>
          <a:p>
            <a:endParaRPr lang="en-US" dirty="0"/>
          </a:p>
          <a:p>
            <a:pPr lvl="1"/>
            <a:endParaRPr lang="en-US" dirty="0"/>
          </a:p>
        </p:txBody>
      </p:sp>
    </p:spTree>
    <p:extLst>
      <p:ext uri="{BB962C8B-B14F-4D97-AF65-F5344CB8AC3E}">
        <p14:creationId xmlns:p14="http://schemas.microsoft.com/office/powerpoint/2010/main" val="2915312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 Digest your results for the reader</a:t>
            </a:r>
          </a:p>
        </p:txBody>
      </p:sp>
      <p:sp>
        <p:nvSpPr>
          <p:cNvPr id="3" name="Content Placeholder 2"/>
          <p:cNvSpPr>
            <a:spLocks noGrp="1"/>
          </p:cNvSpPr>
          <p:nvPr>
            <p:ph sz="quarter" idx="1"/>
          </p:nvPr>
        </p:nvSpPr>
        <p:spPr/>
        <p:txBody>
          <a:bodyPr>
            <a:normAutofit lnSpcReduction="10000"/>
          </a:bodyPr>
          <a:lstStyle/>
          <a:p>
            <a:r>
              <a:rPr lang="en-US" dirty="0"/>
              <a:t>Results: spend time to understand your results very well </a:t>
            </a:r>
            <a:r>
              <a:rPr lang="en-US" i="1" dirty="0"/>
              <a:t>then</a:t>
            </a:r>
            <a:r>
              <a:rPr lang="en-US" dirty="0"/>
              <a:t> tell the “story”</a:t>
            </a:r>
          </a:p>
          <a:p>
            <a:pPr lvl="1"/>
            <a:r>
              <a:rPr lang="en-US" dirty="0"/>
              <a:t>It is your job to make your reader understand</a:t>
            </a:r>
          </a:p>
          <a:p>
            <a:pPr lvl="1"/>
            <a:r>
              <a:rPr lang="en-US" dirty="0"/>
              <a:t>Avoid providing excess raw data</a:t>
            </a:r>
          </a:p>
          <a:p>
            <a:r>
              <a:rPr lang="en-US" dirty="0"/>
              <a:t>Provide the most informative measure of effect </a:t>
            </a:r>
          </a:p>
          <a:p>
            <a:pPr lvl="1"/>
            <a:r>
              <a:rPr lang="en-US" dirty="0"/>
              <a:t>If you can calculate relative risk (RCT) then do</a:t>
            </a:r>
          </a:p>
          <a:p>
            <a:pPr lvl="1"/>
            <a:r>
              <a:rPr lang="en-US" dirty="0"/>
              <a:t>Use  OR and 95% C.I. NOT  just p values</a:t>
            </a:r>
          </a:p>
          <a:p>
            <a:r>
              <a:rPr lang="en-US" dirty="0"/>
              <a:t>Your tables should stand alone (informative title, thorough legend)</a:t>
            </a:r>
          </a:p>
          <a:p>
            <a:pPr lvl="1"/>
            <a:r>
              <a:rPr lang="en-US" dirty="0"/>
              <a:t>Readers do NOT want to do math</a:t>
            </a:r>
          </a:p>
          <a:p>
            <a:pPr lvl="1"/>
            <a:r>
              <a:rPr lang="en-US" dirty="0"/>
              <a:t>Table 1 is expected and describes your population</a:t>
            </a:r>
          </a:p>
        </p:txBody>
      </p:sp>
    </p:spTree>
    <p:extLst>
      <p:ext uri="{BB962C8B-B14F-4D97-AF65-F5344CB8AC3E}">
        <p14:creationId xmlns:p14="http://schemas.microsoft.com/office/powerpoint/2010/main" val="2711839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 Write a paper you would want to read</a:t>
            </a:r>
          </a:p>
        </p:txBody>
      </p:sp>
      <p:sp>
        <p:nvSpPr>
          <p:cNvPr id="3" name="Content Placeholder 2"/>
          <p:cNvSpPr>
            <a:spLocks noGrp="1"/>
          </p:cNvSpPr>
          <p:nvPr>
            <p:ph sz="quarter" idx="1"/>
          </p:nvPr>
        </p:nvSpPr>
        <p:spPr/>
        <p:txBody>
          <a:bodyPr/>
          <a:lstStyle/>
          <a:p>
            <a:r>
              <a:rPr lang="en-US" dirty="0"/>
              <a:t>Topic sentences!</a:t>
            </a:r>
          </a:p>
          <a:p>
            <a:r>
              <a:rPr lang="en-US" dirty="0"/>
              <a:t>Speak simply and in active voice</a:t>
            </a:r>
          </a:p>
          <a:p>
            <a:r>
              <a:rPr lang="en-US" dirty="0"/>
              <a:t>Use only accepted acronyms (e.g. RHWIGSAC is not an acronym)</a:t>
            </a:r>
          </a:p>
          <a:p>
            <a:r>
              <a:rPr lang="en-US" dirty="0"/>
              <a:t>Avoid “this”, “that” or “it”</a:t>
            </a:r>
          </a:p>
          <a:p>
            <a:r>
              <a:rPr lang="en-US" dirty="0"/>
              <a:t>Be consistent with terminology throughout</a:t>
            </a:r>
          </a:p>
          <a:p>
            <a:r>
              <a:rPr lang="en-US" dirty="0"/>
              <a:t>Be succinct: sentences, paragraphs, and the paper</a:t>
            </a:r>
          </a:p>
        </p:txBody>
      </p:sp>
    </p:spTree>
    <p:extLst>
      <p:ext uri="{BB962C8B-B14F-4D97-AF65-F5344CB8AC3E}">
        <p14:creationId xmlns:p14="http://schemas.microsoft.com/office/powerpoint/2010/main" val="2002264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613648" cy="762000"/>
          </a:xfrm>
        </p:spPr>
        <p:txBody>
          <a:bodyPr/>
          <a:lstStyle/>
          <a:p>
            <a:r>
              <a:rPr lang="en-US" dirty="0"/>
              <a:t>#9 Finishing research requires momentum</a:t>
            </a:r>
          </a:p>
        </p:txBody>
      </p:sp>
      <p:sp>
        <p:nvSpPr>
          <p:cNvPr id="3" name="Content Placeholder 2"/>
          <p:cNvSpPr>
            <a:spLocks noGrp="1"/>
          </p:cNvSpPr>
          <p:nvPr>
            <p:ph sz="quarter" idx="1"/>
          </p:nvPr>
        </p:nvSpPr>
        <p:spPr>
          <a:xfrm>
            <a:off x="301752" y="1527048"/>
            <a:ext cx="8613648" cy="4572000"/>
          </a:xfrm>
        </p:spPr>
        <p:txBody>
          <a:bodyPr/>
          <a:lstStyle/>
          <a:p>
            <a:r>
              <a:rPr lang="en-US" dirty="0"/>
              <a:t>Keep up to date: look at your work at least weekly</a:t>
            </a:r>
          </a:p>
          <a:p>
            <a:r>
              <a:rPr lang="en-US" dirty="0"/>
              <a:t>Give co-authors specific instructions and tasks</a:t>
            </a:r>
          </a:p>
          <a:p>
            <a:r>
              <a:rPr lang="en-US" dirty="0"/>
              <a:t>Return edits to the </a:t>
            </a:r>
            <a:r>
              <a:rPr lang="en-US"/>
              <a:t>journal within </a:t>
            </a:r>
            <a:r>
              <a:rPr lang="en-US" dirty="0"/>
              <a:t>48hours</a:t>
            </a:r>
          </a:p>
          <a:p>
            <a:r>
              <a:rPr lang="en-US" dirty="0"/>
              <a:t>Re-submit to a new journal within 24hours if rejected</a:t>
            </a:r>
          </a:p>
        </p:txBody>
      </p:sp>
    </p:spTree>
    <p:extLst>
      <p:ext uri="{BB962C8B-B14F-4D97-AF65-F5344CB8AC3E}">
        <p14:creationId xmlns:p14="http://schemas.microsoft.com/office/powerpoint/2010/main" val="397896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#10 Volunteer to peer review</a:t>
            </a:r>
          </a:p>
        </p:txBody>
      </p:sp>
      <p:sp>
        <p:nvSpPr>
          <p:cNvPr id="3" name="Content Placeholder 2"/>
          <p:cNvSpPr>
            <a:spLocks noGrp="1"/>
          </p:cNvSpPr>
          <p:nvPr>
            <p:ph sz="quarter" idx="1"/>
          </p:nvPr>
        </p:nvSpPr>
        <p:spPr/>
        <p:txBody>
          <a:bodyPr/>
          <a:lstStyle/>
          <a:p>
            <a:r>
              <a:rPr lang="en-US" dirty="0"/>
              <a:t>Why:</a:t>
            </a:r>
          </a:p>
          <a:p>
            <a:pPr lvl="1"/>
            <a:r>
              <a:rPr lang="en-US" dirty="0"/>
              <a:t>You learn how to and how not to do research</a:t>
            </a:r>
          </a:p>
          <a:p>
            <a:pPr lvl="1"/>
            <a:r>
              <a:rPr lang="en-US" dirty="0"/>
              <a:t>You contribute to the journal quality</a:t>
            </a:r>
          </a:p>
          <a:p>
            <a:r>
              <a:rPr lang="en-US" dirty="0"/>
              <a:t>Follow a template for your reviews</a:t>
            </a:r>
          </a:p>
          <a:p>
            <a:r>
              <a:rPr lang="en-US" dirty="0"/>
              <a:t>Be respectful </a:t>
            </a:r>
          </a:p>
          <a:p>
            <a:r>
              <a:rPr lang="en-US" dirty="0"/>
              <a:t>Be helpful: a thoughtful rejection is more valuable in the long run than a careless “yes”</a:t>
            </a:r>
          </a:p>
          <a:p>
            <a:endParaRPr lang="en-US" dirty="0"/>
          </a:p>
        </p:txBody>
      </p:sp>
    </p:spTree>
    <p:extLst>
      <p:ext uri="{BB962C8B-B14F-4D97-AF65-F5344CB8AC3E}">
        <p14:creationId xmlns:p14="http://schemas.microsoft.com/office/powerpoint/2010/main" val="1774749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sz="quarter" idx="1"/>
          </p:nvPr>
        </p:nvSpPr>
        <p:spPr>
          <a:xfrm>
            <a:off x="301752" y="1527048"/>
            <a:ext cx="8537448" cy="5330952"/>
          </a:xfrm>
        </p:spPr>
        <p:txBody>
          <a:bodyPr>
            <a:normAutofit fontScale="55000" lnSpcReduction="20000"/>
          </a:bodyPr>
          <a:lstStyle/>
          <a:p>
            <a:r>
              <a:rPr lang="en-US" dirty="0"/>
              <a:t>Schulz KF, Altman DG, Moher D, for the CONSORT Group. CONSORT 2010 Statement: updated guidelines for reporting parallel group </a:t>
            </a:r>
            <a:r>
              <a:rPr lang="en-US" dirty="0" err="1"/>
              <a:t>randomised</a:t>
            </a:r>
            <a:r>
              <a:rPr lang="en-US" dirty="0"/>
              <a:t> trials. Ann </a:t>
            </a:r>
            <a:r>
              <a:rPr lang="en-US" dirty="0" err="1"/>
              <a:t>Int</a:t>
            </a:r>
            <a:r>
              <a:rPr lang="en-US" dirty="0"/>
              <a:t> Med 2010;152. </a:t>
            </a:r>
            <a:r>
              <a:rPr lang="en-US" dirty="0" err="1"/>
              <a:t>Epub</a:t>
            </a:r>
            <a:r>
              <a:rPr lang="en-US" dirty="0"/>
              <a:t> 24 March </a:t>
            </a:r>
            <a:r>
              <a:rPr lang="en-US" dirty="0">
                <a:hlinkClick r:id="rId3"/>
              </a:rPr>
              <a:t>http://www.consort-statement.org/</a:t>
            </a:r>
            <a:endParaRPr lang="en-US" dirty="0"/>
          </a:p>
          <a:p>
            <a:r>
              <a:rPr lang="en-US" dirty="0"/>
              <a:t>Des </a:t>
            </a:r>
            <a:r>
              <a:rPr lang="en-US" dirty="0" err="1"/>
              <a:t>Jarlais</a:t>
            </a:r>
            <a:r>
              <a:rPr lang="en-US" dirty="0"/>
              <a:t> DC, Lyles C, </a:t>
            </a:r>
            <a:r>
              <a:rPr lang="en-US" dirty="0" err="1"/>
              <a:t>Crepaz</a:t>
            </a:r>
            <a:r>
              <a:rPr lang="en-US" dirty="0"/>
              <a:t> N, and the TREND Group. Improving the reporting quality of nonrandomized evaluations of behavioral and public health interventions: The TREND statement. Am J Public Health. 2004;94:361-366 https://www.cdc.gov/trendstatement/</a:t>
            </a:r>
          </a:p>
          <a:p>
            <a:r>
              <a:rPr lang="en-US" dirty="0"/>
              <a:t>von Elm E, Altman DG, Egger M, </a:t>
            </a:r>
            <a:r>
              <a:rPr lang="en-US" dirty="0" err="1"/>
              <a:t>Pocock</a:t>
            </a:r>
            <a:r>
              <a:rPr lang="en-US" dirty="0"/>
              <a:t> SJ, </a:t>
            </a:r>
            <a:r>
              <a:rPr lang="en-US" dirty="0" err="1"/>
              <a:t>Gøtzsche</a:t>
            </a:r>
            <a:r>
              <a:rPr lang="en-US" dirty="0"/>
              <a:t> PC, </a:t>
            </a:r>
            <a:r>
              <a:rPr lang="en-US" dirty="0" err="1"/>
              <a:t>Vandenbroucke</a:t>
            </a:r>
            <a:r>
              <a:rPr lang="en-US" dirty="0"/>
              <a:t> JP; STROBE Initiative. The Strengthening the Reporting of Observational Studies in Epidemiology (STROBE)statement: guidelines for reporting observational studies.  J </a:t>
            </a:r>
            <a:r>
              <a:rPr lang="en-US" dirty="0" err="1"/>
              <a:t>Clin</a:t>
            </a:r>
            <a:r>
              <a:rPr lang="en-US" dirty="0"/>
              <a:t> </a:t>
            </a:r>
            <a:r>
              <a:rPr lang="en-US" dirty="0" err="1"/>
              <a:t>Epidemiol</a:t>
            </a:r>
            <a:r>
              <a:rPr lang="en-US" dirty="0"/>
              <a:t>. 2008 Apr;61(4):344-9. </a:t>
            </a:r>
            <a:r>
              <a:rPr lang="en-US" dirty="0">
                <a:hlinkClick r:id="rId4"/>
              </a:rPr>
              <a:t>https://www.strobe-statement.org</a:t>
            </a:r>
            <a:endParaRPr lang="en-US" dirty="0"/>
          </a:p>
          <a:p>
            <a:r>
              <a:rPr lang="en-US" dirty="0"/>
              <a:t>Moher D, </a:t>
            </a:r>
            <a:r>
              <a:rPr lang="en-US" dirty="0" err="1"/>
              <a:t>Liberati</a:t>
            </a:r>
            <a:r>
              <a:rPr lang="en-US" dirty="0"/>
              <a:t> A, </a:t>
            </a:r>
            <a:r>
              <a:rPr lang="en-US" dirty="0" err="1"/>
              <a:t>Tetzlaff</a:t>
            </a:r>
            <a:r>
              <a:rPr lang="en-US" dirty="0"/>
              <a:t> J, Altman DG, The PRISMA Group (2009) Preferred Reporting Items for Systematic Reviews and Meta-Analyses: The PRISMA Statement. </a:t>
            </a:r>
            <a:r>
              <a:rPr lang="en-US" dirty="0" err="1"/>
              <a:t>PLoS</a:t>
            </a:r>
            <a:r>
              <a:rPr lang="en-US" dirty="0"/>
              <a:t> Med 6(7): e1000097. </a:t>
            </a:r>
            <a:r>
              <a:rPr lang="en-US" dirty="0">
                <a:hlinkClick r:id="rId5"/>
              </a:rPr>
              <a:t>https://doi.org/10.1371/journal.pmed.1000097</a:t>
            </a:r>
            <a:r>
              <a:rPr lang="en-US" dirty="0"/>
              <a:t>  </a:t>
            </a:r>
            <a:r>
              <a:rPr lang="en-US" dirty="0">
                <a:hlinkClick r:id="rId6"/>
              </a:rPr>
              <a:t>http://www.prisma-statement.org/</a:t>
            </a:r>
            <a:endParaRPr lang="en-US" dirty="0"/>
          </a:p>
          <a:p>
            <a:r>
              <a:rPr lang="en-US" dirty="0"/>
              <a:t>https://www.crd.york.ac.uk/PROSPERO/</a:t>
            </a:r>
          </a:p>
          <a:p>
            <a:r>
              <a:rPr lang="en-US" dirty="0"/>
              <a:t>Stroup DF, Berlin JA, Morton SC, </a:t>
            </a:r>
            <a:r>
              <a:rPr lang="en-US" dirty="0" err="1"/>
              <a:t>Olkin</a:t>
            </a:r>
            <a:r>
              <a:rPr lang="en-US" dirty="0"/>
              <a:t> I, Williamson GD, Rennie D, Moher D, Becker BJ, </a:t>
            </a:r>
            <a:r>
              <a:rPr lang="en-US" dirty="0" err="1"/>
              <a:t>Sipe</a:t>
            </a:r>
            <a:r>
              <a:rPr lang="en-US" dirty="0"/>
              <a:t> TA, Thacker SB. Meta-analysis of observational studies in epidemiology: a proposal for reporting. Meta-analysis Of Observational Studies in Epidemiology (MOOSE) group. JAMA. 2000; 283(15):2008-2012.</a:t>
            </a:r>
          </a:p>
          <a:p>
            <a:r>
              <a:rPr lang="en-US" dirty="0" err="1"/>
              <a:t>Bossuyt</a:t>
            </a:r>
            <a:r>
              <a:rPr lang="en-US" dirty="0"/>
              <a:t> PM, </a:t>
            </a:r>
            <a:r>
              <a:rPr lang="en-US" dirty="0" err="1"/>
              <a:t>Reitsma</a:t>
            </a:r>
            <a:r>
              <a:rPr lang="en-US" dirty="0"/>
              <a:t> JB, </a:t>
            </a:r>
            <a:r>
              <a:rPr lang="en-US" dirty="0" err="1"/>
              <a:t>Bruns</a:t>
            </a:r>
            <a:r>
              <a:rPr lang="en-US" dirty="0"/>
              <a:t> DE, </a:t>
            </a:r>
            <a:r>
              <a:rPr lang="en-US" dirty="0" err="1"/>
              <a:t>Gatsonis</a:t>
            </a:r>
            <a:r>
              <a:rPr lang="en-US" dirty="0"/>
              <a:t> CA, </a:t>
            </a:r>
            <a:r>
              <a:rPr lang="en-US" dirty="0" err="1"/>
              <a:t>Glasziou</a:t>
            </a:r>
            <a:r>
              <a:rPr lang="en-US" dirty="0"/>
              <a:t> PP, </a:t>
            </a:r>
            <a:r>
              <a:rPr lang="en-US" dirty="0" err="1"/>
              <a:t>Irwig</a:t>
            </a:r>
            <a:r>
              <a:rPr lang="en-US" dirty="0"/>
              <a:t> LM, </a:t>
            </a:r>
            <a:r>
              <a:rPr lang="en-US" dirty="0" err="1"/>
              <a:t>Lijmer</a:t>
            </a:r>
            <a:r>
              <a:rPr lang="en-US" dirty="0"/>
              <a:t> JG, Moher D, Rennie D, de Vet HC. Towards complete and accurate reporting of studies of diagnostic accuracy: the STARD initiative. Standards for Reporting of Diagnostic Accuracy.  http://www.stard-statement.org/</a:t>
            </a:r>
          </a:p>
          <a:p>
            <a:r>
              <a:rPr lang="en-US" dirty="0"/>
              <a:t>Clinicaltrials.gov</a:t>
            </a:r>
          </a:p>
          <a:p>
            <a:r>
              <a:rPr lang="en-US" dirty="0"/>
              <a:t>Female Pelvic Med </a:t>
            </a:r>
            <a:r>
              <a:rPr lang="en-US" dirty="0" err="1"/>
              <a:t>Reconstr</a:t>
            </a:r>
            <a:r>
              <a:rPr lang="en-US" dirty="0"/>
              <a:t> Surg. 2011 Jul;17(4):158-73. SGS Research Handbook-2nd </a:t>
            </a:r>
            <a:r>
              <a:rPr lang="en-US" dirty="0" err="1"/>
              <a:t>Edition.Gala</a:t>
            </a:r>
            <a:r>
              <a:rPr lang="en-US" dirty="0"/>
              <a:t> R1, Hamilton-Boyles S, Sung VW.</a:t>
            </a:r>
          </a:p>
          <a:p>
            <a:endParaRPr lang="en-US" dirty="0"/>
          </a:p>
          <a:p>
            <a:endParaRPr lang="en-US" dirty="0"/>
          </a:p>
          <a:p>
            <a:endParaRPr lang="en-US" dirty="0"/>
          </a:p>
        </p:txBody>
      </p:sp>
    </p:spTree>
    <p:extLst>
      <p:ext uri="{BB962C8B-B14F-4D97-AF65-F5344CB8AC3E}">
        <p14:creationId xmlns:p14="http://schemas.microsoft.com/office/powerpoint/2010/main" val="254533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a:t>
            </a:r>
          </a:p>
        </p:txBody>
      </p:sp>
      <p:sp>
        <p:nvSpPr>
          <p:cNvPr id="3" name="Content Placeholder 2"/>
          <p:cNvSpPr>
            <a:spLocks noGrp="1"/>
          </p:cNvSpPr>
          <p:nvPr>
            <p:ph sz="quarter" idx="1"/>
          </p:nvPr>
        </p:nvSpPr>
        <p:spPr/>
        <p:txBody>
          <a:bodyPr/>
          <a:lstStyle/>
          <a:p>
            <a:r>
              <a:rPr lang="en-US" dirty="0"/>
              <a:t>I have no financial relationships to disclose. </a:t>
            </a:r>
          </a:p>
        </p:txBody>
      </p:sp>
    </p:spTree>
    <p:extLst>
      <p:ext uri="{BB962C8B-B14F-4D97-AF65-F5344CB8AC3E}">
        <p14:creationId xmlns:p14="http://schemas.microsoft.com/office/powerpoint/2010/main" val="750512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sz="quarter" idx="1"/>
          </p:nvPr>
        </p:nvSpPr>
        <p:spPr/>
        <p:txBody>
          <a:bodyPr/>
          <a:lstStyle/>
          <a:p>
            <a:r>
              <a:rPr lang="en-US" dirty="0"/>
              <a:t>To give practical tips for completing and publishing a research project</a:t>
            </a:r>
          </a:p>
          <a:p>
            <a:r>
              <a:rPr lang="en-US" dirty="0"/>
              <a:t>Provide resources and tools for research</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943765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613648" cy="990600"/>
          </a:xfrm>
        </p:spPr>
        <p:txBody>
          <a:bodyPr>
            <a:normAutofit fontScale="90000"/>
          </a:bodyPr>
          <a:lstStyle/>
          <a:p>
            <a:r>
              <a:rPr lang="en-US" dirty="0"/>
              <a:t>#1 A “good” research question/objective guides your methods</a:t>
            </a:r>
          </a:p>
        </p:txBody>
      </p:sp>
      <p:sp>
        <p:nvSpPr>
          <p:cNvPr id="3" name="Content Placeholder 2"/>
          <p:cNvSpPr>
            <a:spLocks noGrp="1"/>
          </p:cNvSpPr>
          <p:nvPr>
            <p:ph sz="quarter" idx="1"/>
          </p:nvPr>
        </p:nvSpPr>
        <p:spPr/>
        <p:txBody>
          <a:bodyPr>
            <a:normAutofit/>
          </a:bodyPr>
          <a:lstStyle/>
          <a:p>
            <a:r>
              <a:rPr lang="en-US" dirty="0"/>
              <a:t>Keep a running list of obstacles or uncertainties that trip you in clinical practice</a:t>
            </a:r>
          </a:p>
          <a:p>
            <a:r>
              <a:rPr lang="en-US" dirty="0"/>
              <a:t>Apply FINER criteria</a:t>
            </a:r>
          </a:p>
          <a:p>
            <a:r>
              <a:rPr lang="en-US" dirty="0"/>
              <a:t>Write an answerable question</a:t>
            </a:r>
          </a:p>
        </p:txBody>
      </p:sp>
    </p:spTree>
    <p:extLst>
      <p:ext uri="{BB962C8B-B14F-4D97-AF65-F5344CB8AC3E}">
        <p14:creationId xmlns:p14="http://schemas.microsoft.com/office/powerpoint/2010/main" val="3568703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461248" cy="762000"/>
          </a:xfrm>
        </p:spPr>
        <p:txBody>
          <a:bodyPr>
            <a:normAutofit/>
          </a:bodyPr>
          <a:lstStyle/>
          <a:p>
            <a:r>
              <a:rPr lang="en-US" dirty="0"/>
              <a:t>A “good” research question is detailed</a:t>
            </a:r>
          </a:p>
        </p:txBody>
      </p:sp>
      <p:sp>
        <p:nvSpPr>
          <p:cNvPr id="3" name="Content Placeholder 2"/>
          <p:cNvSpPr>
            <a:spLocks noGrp="1"/>
          </p:cNvSpPr>
          <p:nvPr>
            <p:ph sz="quarter" idx="1"/>
          </p:nvPr>
        </p:nvSpPr>
        <p:spPr/>
        <p:txBody>
          <a:bodyPr>
            <a:normAutofit/>
          </a:bodyPr>
          <a:lstStyle/>
          <a:p>
            <a:r>
              <a:rPr lang="en-US" dirty="0"/>
              <a:t>Specific measurable outcome</a:t>
            </a:r>
          </a:p>
          <a:p>
            <a:r>
              <a:rPr lang="en-US" dirty="0"/>
              <a:t>Well-defined population and intervention groups</a:t>
            </a:r>
          </a:p>
          <a:p>
            <a:r>
              <a:rPr lang="en-US" dirty="0"/>
              <a:t>Intervention, time frame and setting </a:t>
            </a:r>
          </a:p>
          <a:p>
            <a:r>
              <a:rPr lang="en-US" dirty="0"/>
              <a:t>The hypothesis and objective are written from the question</a:t>
            </a:r>
          </a:p>
          <a:p>
            <a:r>
              <a:rPr lang="en-US" dirty="0"/>
              <a:t>The more specific the question, the more appropriate your design and the more certain your conclusion</a:t>
            </a:r>
          </a:p>
        </p:txBody>
      </p:sp>
    </p:spTree>
    <p:extLst>
      <p:ext uri="{BB962C8B-B14F-4D97-AF65-F5344CB8AC3E}">
        <p14:creationId xmlns:p14="http://schemas.microsoft.com/office/powerpoint/2010/main" val="1776504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7448" cy="990600"/>
          </a:xfrm>
        </p:spPr>
        <p:txBody>
          <a:bodyPr>
            <a:normAutofit fontScale="90000"/>
          </a:bodyPr>
          <a:lstStyle/>
          <a:p>
            <a:r>
              <a:rPr lang="en-US" dirty="0"/>
              <a:t>#2 Your research’s value is dependent foremost on study design</a:t>
            </a:r>
          </a:p>
        </p:txBody>
      </p:sp>
      <p:sp>
        <p:nvSpPr>
          <p:cNvPr id="3" name="Content Placeholder 2"/>
          <p:cNvSpPr>
            <a:spLocks noGrp="1"/>
          </p:cNvSpPr>
          <p:nvPr>
            <p:ph sz="quarter" idx="1"/>
          </p:nvPr>
        </p:nvSpPr>
        <p:spPr/>
        <p:txBody>
          <a:bodyPr>
            <a:normAutofit/>
          </a:bodyPr>
          <a:lstStyle/>
          <a:p>
            <a:r>
              <a:rPr lang="en-US" dirty="0"/>
              <a:t>Comparative studies are stronger than descriptive</a:t>
            </a:r>
          </a:p>
          <a:p>
            <a:r>
              <a:rPr lang="en-US" dirty="0"/>
              <a:t>Guidelines for study reporting are a roadmap</a:t>
            </a:r>
          </a:p>
          <a:p>
            <a:r>
              <a:rPr lang="en-US" dirty="0"/>
              <a:t>Do a sample size calculation first</a:t>
            </a:r>
          </a:p>
          <a:p>
            <a:r>
              <a:rPr lang="en-US" dirty="0"/>
              <a:t>Check your analysis plan with a statistician</a:t>
            </a:r>
          </a:p>
        </p:txBody>
      </p:sp>
    </p:spTree>
    <p:extLst>
      <p:ext uri="{BB962C8B-B14F-4D97-AF65-F5344CB8AC3E}">
        <p14:creationId xmlns:p14="http://schemas.microsoft.com/office/powerpoint/2010/main" val="2736886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Study designs</a:t>
            </a:r>
          </a:p>
        </p:txBody>
      </p:sp>
      <p:sp>
        <p:nvSpPr>
          <p:cNvPr id="3" name="Content Placeholder 2"/>
          <p:cNvSpPr>
            <a:spLocks noGrp="1"/>
          </p:cNvSpPr>
          <p:nvPr>
            <p:ph sz="quarter" idx="1"/>
          </p:nvPr>
        </p:nvSpPr>
        <p:spPr>
          <a:xfrm>
            <a:off x="301752" y="1527048"/>
            <a:ext cx="8842248" cy="5178552"/>
          </a:xfrm>
        </p:spPr>
        <p:txBody>
          <a:bodyPr>
            <a:normAutofit fontScale="92500" lnSpcReduction="20000"/>
          </a:bodyPr>
          <a:lstStyle/>
          <a:p>
            <a:r>
              <a:rPr lang="en-US" dirty="0"/>
              <a:t>Descriptive: case reports, case series, correlational</a:t>
            </a:r>
          </a:p>
          <a:p>
            <a:r>
              <a:rPr lang="en-US" dirty="0"/>
              <a:t>Analytical or comparative studies</a:t>
            </a:r>
          </a:p>
          <a:p>
            <a:pPr lvl="1"/>
            <a:r>
              <a:rPr lang="en-US" sz="3000" dirty="0"/>
              <a:t>Case control</a:t>
            </a:r>
          </a:p>
          <a:p>
            <a:pPr lvl="1"/>
            <a:r>
              <a:rPr lang="en-US" sz="3000" dirty="0"/>
              <a:t>Retrospective cohort</a:t>
            </a:r>
          </a:p>
          <a:p>
            <a:pPr lvl="1"/>
            <a:r>
              <a:rPr lang="en-US" sz="3000" dirty="0"/>
              <a:t>Prospective cohort</a:t>
            </a:r>
          </a:p>
          <a:p>
            <a:pPr lvl="1"/>
            <a:r>
              <a:rPr lang="en-US" sz="3000" dirty="0"/>
              <a:t>Cross-sectional survey</a:t>
            </a:r>
          </a:p>
          <a:p>
            <a:pPr lvl="1"/>
            <a:r>
              <a:rPr lang="en-US" sz="3000" dirty="0"/>
              <a:t>Clinical trials </a:t>
            </a:r>
          </a:p>
          <a:p>
            <a:r>
              <a:rPr lang="en-US" dirty="0"/>
              <a:t>US Preventative Services Task force levels of Evidence</a:t>
            </a:r>
          </a:p>
          <a:p>
            <a:pPr lvl="1"/>
            <a:r>
              <a:rPr lang="en-US" dirty="0"/>
              <a:t>Level I: at least one RCT</a:t>
            </a:r>
          </a:p>
          <a:p>
            <a:pPr lvl="1"/>
            <a:r>
              <a:rPr lang="en-US" dirty="0"/>
              <a:t>Level II-1: well-designed controlled trials without randomization</a:t>
            </a:r>
          </a:p>
          <a:p>
            <a:pPr lvl="1"/>
            <a:r>
              <a:rPr lang="en-US" dirty="0"/>
              <a:t>Level II-2: well-designed cohort of case-control, preferably &gt;1 center</a:t>
            </a:r>
          </a:p>
          <a:p>
            <a:pPr lvl="1"/>
            <a:r>
              <a:rPr lang="en-US" dirty="0"/>
              <a:t>Level II-3: multiple time series with or without intervention </a:t>
            </a:r>
          </a:p>
          <a:p>
            <a:pPr lvl="1"/>
            <a:r>
              <a:rPr lang="en-US" dirty="0"/>
              <a:t>Level III: opinions of respected authorities</a:t>
            </a:r>
          </a:p>
        </p:txBody>
      </p:sp>
    </p:spTree>
    <p:extLst>
      <p:ext uri="{BB962C8B-B14F-4D97-AF65-F5344CB8AC3E}">
        <p14:creationId xmlns:p14="http://schemas.microsoft.com/office/powerpoint/2010/main" val="280608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Guidelines for study reporting</a:t>
            </a:r>
          </a:p>
        </p:txBody>
      </p:sp>
      <p:sp>
        <p:nvSpPr>
          <p:cNvPr id="3" name="Content Placeholder 2"/>
          <p:cNvSpPr>
            <a:spLocks noGrp="1"/>
          </p:cNvSpPr>
          <p:nvPr>
            <p:ph sz="quarter" idx="1"/>
          </p:nvPr>
        </p:nvSpPr>
        <p:spPr/>
        <p:txBody>
          <a:bodyPr/>
          <a:lstStyle/>
          <a:p>
            <a:r>
              <a:rPr lang="en-US" dirty="0"/>
              <a:t>CONSORT: randomized controlled trials</a:t>
            </a:r>
          </a:p>
          <a:p>
            <a:pPr lvl="1"/>
            <a:r>
              <a:rPr lang="en-US" dirty="0"/>
              <a:t>Register your trial: ClinicalTrials.gov</a:t>
            </a:r>
          </a:p>
          <a:p>
            <a:r>
              <a:rPr lang="en-US" dirty="0"/>
              <a:t>TREND: nonrandomized trials</a:t>
            </a:r>
          </a:p>
          <a:p>
            <a:r>
              <a:rPr lang="en-US" dirty="0"/>
              <a:t>STROBE: observational studies</a:t>
            </a:r>
          </a:p>
          <a:p>
            <a:r>
              <a:rPr lang="en-US" dirty="0"/>
              <a:t>PRISMA (formerly QUOROM) or MOOSE: systematic reviews and meta-analysis</a:t>
            </a:r>
          </a:p>
          <a:p>
            <a:pPr lvl="1"/>
            <a:r>
              <a:rPr lang="en-US" dirty="0"/>
              <a:t>Consider registering your systematic review: PROSPERO</a:t>
            </a:r>
          </a:p>
          <a:p>
            <a:r>
              <a:rPr lang="en-US" dirty="0"/>
              <a:t>STARD: studies of diagnostic accuracy</a:t>
            </a:r>
          </a:p>
          <a:p>
            <a:endParaRPr lang="en-US" dirty="0"/>
          </a:p>
        </p:txBody>
      </p:sp>
    </p:spTree>
    <p:extLst>
      <p:ext uri="{BB962C8B-B14F-4D97-AF65-F5344CB8AC3E}">
        <p14:creationId xmlns:p14="http://schemas.microsoft.com/office/powerpoint/2010/main" val="1443088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990600"/>
          </a:xfrm>
        </p:spPr>
        <p:txBody>
          <a:bodyPr>
            <a:normAutofit fontScale="90000"/>
          </a:bodyPr>
          <a:lstStyle/>
          <a:p>
            <a:r>
              <a:rPr lang="en-US" dirty="0"/>
              <a:t>#3 Decide your author order early and clarify a formula for making any changes</a:t>
            </a:r>
          </a:p>
        </p:txBody>
      </p:sp>
      <p:sp>
        <p:nvSpPr>
          <p:cNvPr id="3" name="Content Placeholder 2"/>
          <p:cNvSpPr>
            <a:spLocks noGrp="1"/>
          </p:cNvSpPr>
          <p:nvPr>
            <p:ph sz="quarter" idx="1"/>
          </p:nvPr>
        </p:nvSpPr>
        <p:spPr/>
        <p:txBody>
          <a:bodyPr/>
          <a:lstStyle/>
          <a:p>
            <a:r>
              <a:rPr lang="en-US" dirty="0"/>
              <a:t>Senior author: usually last, usually the mentor</a:t>
            </a:r>
          </a:p>
          <a:p>
            <a:r>
              <a:rPr lang="en-US" dirty="0"/>
              <a:t>First author: does the most work, had the idea</a:t>
            </a:r>
          </a:p>
          <a:p>
            <a:r>
              <a:rPr lang="en-US" dirty="0"/>
              <a:t>Second and third author: contribute paragraphs, edit, check your analysis, contribute to the plan</a:t>
            </a:r>
          </a:p>
          <a:p>
            <a:r>
              <a:rPr lang="en-US" dirty="0"/>
              <a:t>Check journal for authorship requirements on number of authors and criteria for authorship</a:t>
            </a:r>
          </a:p>
          <a:p>
            <a:endParaRPr lang="en-US" dirty="0"/>
          </a:p>
        </p:txBody>
      </p:sp>
    </p:spTree>
    <p:extLst>
      <p:ext uri="{BB962C8B-B14F-4D97-AF65-F5344CB8AC3E}">
        <p14:creationId xmlns:p14="http://schemas.microsoft.com/office/powerpoint/2010/main" val="37982833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36564</TotalTime>
  <Words>2827</Words>
  <Application>Microsoft Office PowerPoint</Application>
  <PresentationFormat>On-screen Show (4:3)</PresentationFormat>
  <Paragraphs>191</Paragraphs>
  <Slides>17</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Georgia</vt:lpstr>
      <vt:lpstr>Wingdings</vt:lpstr>
      <vt:lpstr>Wingdings 2</vt:lpstr>
      <vt:lpstr>Civic</vt:lpstr>
      <vt:lpstr>10 Easy Tips For Producing Quality Research</vt:lpstr>
      <vt:lpstr>Disclosure</vt:lpstr>
      <vt:lpstr>Objectives</vt:lpstr>
      <vt:lpstr>#1 A “good” research question/objective guides your methods</vt:lpstr>
      <vt:lpstr>A “good” research question is detailed</vt:lpstr>
      <vt:lpstr>#2 Your research’s value is dependent foremost on study design</vt:lpstr>
      <vt:lpstr>Study designs</vt:lpstr>
      <vt:lpstr>Guidelines for study reporting</vt:lpstr>
      <vt:lpstr>#3 Decide your author order early and clarify a formula for making any changes</vt:lpstr>
      <vt:lpstr>#4 Write your methods and make your tables before you begin</vt:lpstr>
      <vt:lpstr>#5 Become an expert in the area of your research </vt:lpstr>
      <vt:lpstr>#6 Collect a file of “research tools and ideas”</vt:lpstr>
      <vt:lpstr>#7 Digest your results for the reader</vt:lpstr>
      <vt:lpstr>#8 Write a paper you would want to read</vt:lpstr>
      <vt:lpstr>#9 Finishing research requires momentum</vt:lpstr>
      <vt:lpstr>#10 Volunteer to peer review</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mewechter</dc:creator>
  <cp:lastModifiedBy>Lennie Siegel</cp:lastModifiedBy>
  <cp:revision>41</cp:revision>
  <dcterms:created xsi:type="dcterms:W3CDTF">2006-08-16T00:00:00Z</dcterms:created>
  <dcterms:modified xsi:type="dcterms:W3CDTF">2017-12-26T22:02:28Z</dcterms:modified>
</cp:coreProperties>
</file>